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2"/>
  </p:notesMasterIdLst>
  <p:sldIdLst>
    <p:sldId id="256" r:id="rId2"/>
    <p:sldId id="267" r:id="rId3"/>
    <p:sldId id="258" r:id="rId4"/>
    <p:sldId id="285" r:id="rId5"/>
    <p:sldId id="286" r:id="rId6"/>
    <p:sldId id="287" r:id="rId7"/>
    <p:sldId id="288" r:id="rId8"/>
    <p:sldId id="289" r:id="rId9"/>
    <p:sldId id="298" r:id="rId10"/>
    <p:sldId id="290" r:id="rId11"/>
    <p:sldId id="297" r:id="rId12"/>
    <p:sldId id="291" r:id="rId13"/>
    <p:sldId id="293" r:id="rId14"/>
    <p:sldId id="296" r:id="rId15"/>
    <p:sldId id="292" r:id="rId16"/>
    <p:sldId id="273" r:id="rId17"/>
    <p:sldId id="295" r:id="rId18"/>
    <p:sldId id="264" r:id="rId19"/>
    <p:sldId id="284" r:id="rId20"/>
    <p:sldId id="263" r:id="rId2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7027" autoAdjust="0"/>
  </p:normalViewPr>
  <p:slideViewPr>
    <p:cSldViewPr snapToGrid="0">
      <p:cViewPr varScale="1">
        <p:scale>
          <a:sx n="67" d="100"/>
          <a:sy n="67" d="100"/>
        </p:scale>
        <p:origin x="1186" y="67"/>
      </p:cViewPr>
      <p:guideLst/>
    </p:cSldViewPr>
  </p:slideViewPr>
  <p:notesTextViewPr>
    <p:cViewPr>
      <p:scale>
        <a:sx n="66" d="100"/>
        <a:sy n="66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375E8E-D067-40BE-8067-60BEC63713A2}" type="datetimeFigureOut">
              <a:rPr lang="en-GB" smtClean="0"/>
              <a:t>22/02/2018</a:t>
            </a:fld>
            <a:endParaRPr lang="en-GB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2D93C9-B2FF-4D76-8851-D84BA33B2773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71293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2D93C9-B2FF-4D76-8851-D84BA33B2773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47348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Uses</a:t>
            </a:r>
            <a:r>
              <a:rPr lang="en-GB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Efficient joint segmentation, occlusion labelling, stereo and flow estimation. 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much more efficient optimization algorithm that results in an order of magnitude less updates (speed-up). 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Inspired by the SEEDS algorithm [8] our method uses a coarse-to-fine energy update strategy, which allows the optimization to reach better energy minima than when employing even a single iteration</a:t>
            </a:r>
          </a:p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2D93C9-B2FF-4D76-8851-D84BA33B2773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24538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Energy function: Objective function similar to </a:t>
            </a:r>
            <a:r>
              <a:rPr lang="en-GB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kmeans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clustering, where we want Superpixels that are coherent in appearance but that have also regular shape. We additionally add constraints on the size of the Superpixel to prevent tiny Superpixels.</a:t>
            </a:r>
          </a:p>
          <a:p>
            <a:endParaRPr lang="en-GB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514350" lvl="0" indent="-514350">
              <a:buFont typeface="+mj-lt"/>
              <a:buAutoNum type="arabicPeriod"/>
            </a:pPr>
            <a:r>
              <a:rPr lang="en-GB" dirty="0" smtClean="0"/>
              <a:t>Rectangular grid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GB" dirty="0" err="1" smtClean="0"/>
              <a:t>Init</a:t>
            </a:r>
            <a:r>
              <a:rPr lang="en-GB" dirty="0" smtClean="0"/>
              <a:t> + For level: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GB" dirty="0" smtClean="0"/>
              <a:t>Compute mean </a:t>
            </a:r>
            <a:r>
              <a:rPr lang="en-GB" dirty="0" err="1" smtClean="0"/>
              <a:t>color</a:t>
            </a:r>
            <a:r>
              <a:rPr lang="en-GB" dirty="0" smtClean="0"/>
              <a:t> (</a:t>
            </a:r>
            <a:r>
              <a:rPr lang="en-GB" dirty="0" err="1" smtClean="0"/>
              <a:t>center</a:t>
            </a:r>
            <a:r>
              <a:rPr lang="en-GB" dirty="0" smtClean="0"/>
              <a:t>) and mean position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GB" dirty="0" smtClean="0"/>
              <a:t>For </a:t>
            </a:r>
            <a:r>
              <a:rPr lang="en-GB" dirty="0" err="1" smtClean="0"/>
              <a:t>iter</a:t>
            </a:r>
            <a:r>
              <a:rPr lang="en-GB" dirty="0" smtClean="0"/>
              <a:t>: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GB" dirty="0" smtClean="0"/>
              <a:t>Get all boundary blocks on level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GB" dirty="0" smtClean="0"/>
              <a:t>While list != empty: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GB" dirty="0" smtClean="0"/>
              <a:t>Valid connectivity block </a:t>
            </a:r>
            <a:r>
              <a:rPr lang="en-GB" dirty="0" err="1" smtClean="0"/>
              <a:t>i</a:t>
            </a:r>
            <a:r>
              <a:rPr lang="en-GB" dirty="0" smtClean="0"/>
              <a:t> -&gt; minimize Energy function to find block best suitable block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GB" dirty="0" smtClean="0"/>
              <a:t>If new block is different from old one: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GB" dirty="0" smtClean="0"/>
              <a:t>Update </a:t>
            </a:r>
            <a:r>
              <a:rPr lang="en-GB" dirty="0" err="1" smtClean="0"/>
              <a:t>center</a:t>
            </a:r>
            <a:r>
              <a:rPr lang="en-GB" dirty="0" smtClean="0"/>
              <a:t> and means for the two blocks and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GB" dirty="0" smtClean="0"/>
              <a:t>Add i’s neighbours to block list end</a:t>
            </a:r>
          </a:p>
          <a:p>
            <a:endParaRPr lang="en-GB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2D93C9-B2FF-4D76-8851-D84BA33B2773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46623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“In this paper, we build on [31] (K. Yamaguchi, D. </a:t>
            </a:r>
            <a:r>
              <a:rPr lang="en-GB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McAllester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R. </a:t>
            </a:r>
            <a:r>
              <a:rPr lang="en-GB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Urtasun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Efficient joint segmentation, occlusion </a:t>
            </a:r>
            <a:r>
              <a:rPr lang="en-GB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labeling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stereo and flow estimation. In ECCV, 2014.) and propose a much more efficient optimization algorithm that results in an order of magnitude less updates (speed-up). Inspired by the SEEDS algorithm [8] our method uses a coarse-to-fine energy update strategy, which allows the optimization to reach better energy minima than [31] when employing even a single iteration.”</a:t>
            </a:r>
          </a:p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2D93C9-B2FF-4D76-8851-D84BA33B2773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82265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“In this paper, we build on [31] (K. Yamaguchi, D. </a:t>
            </a:r>
            <a:r>
              <a:rPr lang="en-GB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McAllester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R. </a:t>
            </a:r>
            <a:r>
              <a:rPr lang="en-GB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Urtasun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Efficient joint segmentation, occlusion </a:t>
            </a:r>
            <a:r>
              <a:rPr lang="en-GB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labeling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stereo and flow estimation. In ECCV, 2014.) and propose a much more efficient optimization algorithm that results in an order of magnitude less updates (speed-up). Inspired by the SEEDS algorithm [8] our method uses a coarse-to-fine energy update strategy, which allows the optimization to reach better energy minima than [31] when employing even a single iteration.”</a:t>
            </a:r>
          </a:p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2D93C9-B2FF-4D76-8851-D84BA33B2773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51103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izenplatzhalt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GB" i="1" dirty="0" err="1">
                            <a:latin typeface="Cambria Math" panose="02040503050406030204" pitchFamily="18" charset="0"/>
                          </a:rPr>
                          <m:t>𝑝𝑜𝑠</m:t>
                        </m:r>
                      </m:sub>
                    </m:sSub>
                    <m:r>
                      <a:rPr lang="en-GB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= Shape Regularization (should be regular in </a:t>
                </a:r>
                <a:r>
                  <a:rPr lang="en-GB" dirty="0" smtClean="0"/>
                  <a:t>shape)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𝑐𝑜𝑙</m:t>
                        </m:r>
                      </m:sub>
                    </m:sSub>
                    <m:r>
                      <a:rPr lang="en-GB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= Appearance Coherence (encourage </a:t>
                </a:r>
                <a:r>
                  <a:rPr lang="en-GB" dirty="0" err="1"/>
                  <a:t>color</a:t>
                </a:r>
                <a:r>
                  <a:rPr lang="en-GB" dirty="0"/>
                  <a:t> </a:t>
                </a:r>
                <a:r>
                  <a:rPr lang="en-GB" dirty="0" smtClean="0"/>
                  <a:t>homogeneity)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GB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= Boundary Length (encourage small boundary </a:t>
                </a:r>
                <a:r>
                  <a:rPr lang="en-GB" dirty="0" smtClean="0"/>
                  <a:t>length)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GB" i="1" dirty="0" err="1">
                            <a:latin typeface="Cambria Math" panose="02040503050406030204" pitchFamily="18" charset="0"/>
                          </a:rPr>
                          <m:t>𝑡𝑜𝑝𝑜</m:t>
                        </m:r>
                      </m:sub>
                    </m:sSub>
                    <m:r>
                      <a:rPr lang="en-GB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 smtClean="0"/>
                  <a:t>= </a:t>
                </a:r>
                <a:r>
                  <a:rPr lang="en-GB" dirty="0"/>
                  <a:t>Topology Preservation (focuses a connected </a:t>
                </a:r>
                <a:r>
                  <a:rPr lang="en-GB" dirty="0" smtClean="0"/>
                  <a:t>component)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𝑠𝑖𝑧𝑒</m:t>
                        </m:r>
                      </m:sub>
                    </m:sSub>
                    <m:r>
                      <a:rPr lang="en-GB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= Minimum size (size needs to be at least ¼ of their initialization size</a:t>
                </a:r>
                <a:r>
                  <a:rPr lang="en-GB" dirty="0" smtClean="0"/>
                  <a:t>)</a:t>
                </a:r>
                <a:endParaRPr lang="en-GB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Notizenplatzhalt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GB" i="0" dirty="0" smtClean="0">
                    <a:latin typeface="Cambria Math" panose="02040503050406030204" pitchFamily="18" charset="0"/>
                  </a:rPr>
                  <a:t>𝐸</a:t>
                </a:r>
                <a:r>
                  <a:rPr lang="en-GB" b="0" i="0" dirty="0" smtClean="0">
                    <a:latin typeface="Cambria Math" panose="02040503050406030204" pitchFamily="18" charset="0"/>
                  </a:rPr>
                  <a:t>_</a:t>
                </a:r>
                <a:r>
                  <a:rPr lang="en-GB" i="0" dirty="0" err="1">
                    <a:latin typeface="Cambria Math" panose="02040503050406030204" pitchFamily="18" charset="0"/>
                  </a:rPr>
                  <a:t>𝑝𝑜𝑠</a:t>
                </a:r>
                <a:r>
                  <a:rPr lang="en-GB" i="0" dirty="0">
                    <a:latin typeface="Cambria Math" panose="02040503050406030204" pitchFamily="18" charset="0"/>
                  </a:rPr>
                  <a:t>  </a:t>
                </a:r>
                <a:r>
                  <a:rPr lang="en-GB" dirty="0"/>
                  <a:t>= Shape Regularization (should be regular in </a:t>
                </a:r>
                <a:r>
                  <a:rPr lang="en-GB" dirty="0" smtClean="0"/>
                  <a:t>shape)</a:t>
                </a:r>
              </a:p>
              <a:p>
                <a:r>
                  <a:rPr lang="en-GB" i="0" dirty="0" smtClean="0">
                    <a:latin typeface="Cambria Math" panose="02040503050406030204" pitchFamily="18" charset="0"/>
                  </a:rPr>
                  <a:t>𝐸</a:t>
                </a:r>
                <a:r>
                  <a:rPr lang="en-GB" b="0" i="0" dirty="0" smtClean="0">
                    <a:latin typeface="Cambria Math" panose="02040503050406030204" pitchFamily="18" charset="0"/>
                  </a:rPr>
                  <a:t>_</a:t>
                </a:r>
                <a:r>
                  <a:rPr lang="en-GB" i="0" dirty="0">
                    <a:latin typeface="Cambria Math" panose="02040503050406030204" pitchFamily="18" charset="0"/>
                  </a:rPr>
                  <a:t>𝑐𝑜𝑙  </a:t>
                </a:r>
                <a:r>
                  <a:rPr lang="en-GB" dirty="0"/>
                  <a:t>= Appearance Coherence (encourage </a:t>
                </a:r>
                <a:r>
                  <a:rPr lang="en-GB" dirty="0" err="1"/>
                  <a:t>color</a:t>
                </a:r>
                <a:r>
                  <a:rPr lang="en-GB" dirty="0"/>
                  <a:t> </a:t>
                </a:r>
                <a:r>
                  <a:rPr lang="en-GB" dirty="0" smtClean="0"/>
                  <a:t>homogeneity)</a:t>
                </a:r>
              </a:p>
              <a:p>
                <a:r>
                  <a:rPr lang="en-GB" i="0" dirty="0" smtClean="0">
                    <a:latin typeface="Cambria Math" panose="02040503050406030204" pitchFamily="18" charset="0"/>
                  </a:rPr>
                  <a:t>𝐸</a:t>
                </a:r>
                <a:r>
                  <a:rPr lang="en-GB" b="0" i="0" dirty="0" smtClean="0">
                    <a:latin typeface="Cambria Math" panose="02040503050406030204" pitchFamily="18" charset="0"/>
                  </a:rPr>
                  <a:t>_</a:t>
                </a:r>
                <a:r>
                  <a:rPr lang="en-GB" i="0" dirty="0">
                    <a:latin typeface="Cambria Math" panose="02040503050406030204" pitchFamily="18" charset="0"/>
                  </a:rPr>
                  <a:t>𝑏  </a:t>
                </a:r>
                <a:r>
                  <a:rPr lang="en-GB" dirty="0"/>
                  <a:t>= Boundary Length (encourage small boundary </a:t>
                </a:r>
                <a:r>
                  <a:rPr lang="en-GB" dirty="0" smtClean="0"/>
                  <a:t>length)</a:t>
                </a:r>
              </a:p>
              <a:p>
                <a:r>
                  <a:rPr lang="en-GB" i="0" dirty="0" smtClean="0">
                    <a:latin typeface="Cambria Math" panose="02040503050406030204" pitchFamily="18" charset="0"/>
                  </a:rPr>
                  <a:t>𝐸</a:t>
                </a:r>
                <a:r>
                  <a:rPr lang="en-GB" b="0" i="0" dirty="0" smtClean="0">
                    <a:latin typeface="Cambria Math" panose="02040503050406030204" pitchFamily="18" charset="0"/>
                  </a:rPr>
                  <a:t>_</a:t>
                </a:r>
                <a:r>
                  <a:rPr lang="en-GB" i="0" dirty="0" err="1">
                    <a:latin typeface="Cambria Math" panose="02040503050406030204" pitchFamily="18" charset="0"/>
                  </a:rPr>
                  <a:t>𝑡𝑜𝑝𝑜</a:t>
                </a:r>
                <a:r>
                  <a:rPr lang="en-GB" i="0" dirty="0">
                    <a:latin typeface="Cambria Math" panose="02040503050406030204" pitchFamily="18" charset="0"/>
                  </a:rPr>
                  <a:t>  </a:t>
                </a:r>
                <a:r>
                  <a:rPr lang="en-GB" dirty="0" smtClean="0"/>
                  <a:t>= </a:t>
                </a:r>
                <a:r>
                  <a:rPr lang="en-GB" dirty="0"/>
                  <a:t>Topology Preservation (focuses a connected </a:t>
                </a:r>
                <a:r>
                  <a:rPr lang="en-GB" dirty="0" smtClean="0"/>
                  <a:t>component)</a:t>
                </a:r>
              </a:p>
              <a:p>
                <a:r>
                  <a:rPr lang="en-GB" i="0" dirty="0" smtClean="0">
                    <a:latin typeface="Cambria Math" panose="02040503050406030204" pitchFamily="18" charset="0"/>
                  </a:rPr>
                  <a:t>𝐸</a:t>
                </a:r>
                <a:r>
                  <a:rPr lang="en-GB" b="0" i="0" dirty="0" smtClean="0">
                    <a:latin typeface="Cambria Math" panose="02040503050406030204" pitchFamily="18" charset="0"/>
                  </a:rPr>
                  <a:t>_</a:t>
                </a:r>
                <a:r>
                  <a:rPr lang="en-GB" i="0" dirty="0">
                    <a:latin typeface="Cambria Math" panose="02040503050406030204" pitchFamily="18" charset="0"/>
                  </a:rPr>
                  <a:t>𝑠𝑖𝑧𝑒  </a:t>
                </a:r>
                <a:r>
                  <a:rPr lang="en-GB" dirty="0"/>
                  <a:t>= Minimum size (size needs to be at least ¼ of their initialization size</a:t>
                </a:r>
                <a:r>
                  <a:rPr lang="en-GB" dirty="0" smtClean="0"/>
                  <a:t>)</a:t>
                </a:r>
                <a:endParaRPr lang="en-GB" dirty="0"/>
              </a:p>
              <a:p>
                <a:endParaRPr lang="en-GB" dirty="0"/>
              </a:p>
            </p:txBody>
          </p:sp>
        </mc:Fallback>
      </mc:AlternateContent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2D93C9-B2FF-4D76-8851-D84BA33B2773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97265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2D93C9-B2FF-4D76-8851-D84BA33B2773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50013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2D93C9-B2FF-4D76-8851-D84BA33B2773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66143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2D93C9-B2FF-4D76-8851-D84BA33B2773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75993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2D93C9-B2FF-4D76-8851-D84BA33B2773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43606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2D93C9-B2FF-4D76-8851-D84BA33B2773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6456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Firstly introduced by </a:t>
            </a:r>
            <a:r>
              <a:rPr lang="en-GB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Xiaofeng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Ren and </a:t>
            </a:r>
            <a:r>
              <a:rPr lang="en-GB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Jitendra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Malik in their paper (but </a:t>
            </a:r>
            <a:r>
              <a:rPr lang="en-GB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superpixel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-like segmentation was applied already before):</a:t>
            </a:r>
            <a:b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Learning a Classification Model for Segmentation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Goal: Classification model for Segmentation accuracy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Drew attention through good results and holding its promises	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First algorithms around 2009 </a:t>
            </a:r>
          </a:p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2D93C9-B2FF-4D76-8851-D84BA33B2773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04896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Superpixels group perceptually similar pixels (e.g. colour) to create visually meaningful entities while heavily reducing the number of primitives for subsequent processing steps. 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high number of pixels in images make then unfeasible computationally and images are a discretization of the continuous reality (why is that a problem though?)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Often equally treated as oversegmentaion algorithms (but number of Superpixels settable)</a:t>
            </a:r>
          </a:p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2D93C9-B2FF-4D76-8851-D84BA33B2773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97439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number of Superpixels settable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2D93C9-B2FF-4D76-8851-D84BA33B2773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75457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dirty="0" smtClean="0"/>
              <a:t>Partition: They should define a partition on the image (disjoint and labelled)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dirty="0" smtClean="0"/>
              <a:t>Connectivity: Connected set of pixels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dirty="0" smtClean="0"/>
              <a:t>Boundary adherence: Preserve image boundaries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dirty="0" smtClean="0"/>
              <a:t>Compactness, Regularity and Smoothness (if no boundaries)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dirty="0" smtClean="0"/>
              <a:t>Efficiency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dirty="0" smtClean="0"/>
              <a:t>Controllable number of Superpixels</a:t>
            </a:r>
          </a:p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2D93C9-B2FF-4D76-8851-D84BA33B2773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99694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Tracking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Stereo and occlusion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3D-Reconstruction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Saliency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Object detection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Object proposal detection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Depth recovery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Depth estimation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Semantic segmentation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Indoor scene understanding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Optical flow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Scene flow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Clothes parsing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Basis for CNNs</a:t>
            </a:r>
          </a:p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2D93C9-B2FF-4D76-8851-D84BA33B2773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05550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Watershed-based </a:t>
            </a:r>
            <a:r>
              <a:rPr lang="en-GB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e.g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Compact Watershed, Water Pixels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Density-based </a:t>
            </a:r>
            <a:r>
              <a:rPr lang="en-GB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e.g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Edge-Augmented Mean Shift (EAMS), Quick Shift </a:t>
            </a:r>
            <a:r>
              <a:rPr lang="en-GB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etc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 usually classified as over-segmentation algorithms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Graph-based </a:t>
            </a:r>
            <a:r>
              <a:rPr lang="en-GB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e.g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Normalised cuts, Constant Intensity Superpixels, ERS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Contour-Evolution </a:t>
            </a:r>
            <a:r>
              <a:rPr lang="en-GB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e.g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Turbo Pixels, ERGC (fast)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Path-based </a:t>
            </a:r>
            <a:r>
              <a:rPr lang="en-GB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e.g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Path Finder, Topology Preserving Superpixels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Clustering-based </a:t>
            </a:r>
            <a:r>
              <a:rPr lang="en-GB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e.g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SLIC (Simple Linear Iterative Clustering), Depth Adaptive Superpixels, </a:t>
            </a:r>
            <a:r>
              <a:rPr lang="en-GB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Preemptive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SLIC, Voxel-Cloud Connectivity Segmentation (VCCS, usually used for point cloud)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Energy Optimisation </a:t>
            </a:r>
            <a:r>
              <a:rPr lang="en-GB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e.g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SEEDS (Superpixels extracted via energy-driven sampling), ETPS (Extended Topology Preserving Segmentation), CRS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Wavelet-based </a:t>
            </a:r>
            <a:r>
              <a:rPr lang="en-GB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e.g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Superpixels from Edge avoiding wavelets (SEAW)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en-GB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main differences are in the objective function they minimize and in the optimization technique that performs the minimization.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These are typically based on agglomerative clustering in the </a:t>
            </a:r>
            <a:r>
              <a:rPr lang="en-GB" sz="12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color</a:t>
            </a:r>
            <a:r>
              <a:rPr lang="en-GB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domain [9, 12, 14], k-means style energy optimization [1], and coarse-to-fine optimization [7, 8]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</a:t>
            </a:r>
            <a:endParaRPr lang="en-GB" dirty="0" smtClean="0"/>
          </a:p>
          <a:p>
            <a:pPr marL="0" lvl="0" indent="0">
              <a:buFont typeface="Arial" panose="020B0604020202020204" pitchFamily="34" charset="0"/>
              <a:buNone/>
            </a:pPr>
            <a:endParaRPr lang="en-GB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2D93C9-B2FF-4D76-8851-D84BA33B2773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75304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GB" dirty="0" smtClean="0"/>
              <a:t>EAMS: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GB" dirty="0" smtClean="0"/>
              <a:t>Mean</a:t>
            </a:r>
            <a:r>
              <a:rPr lang="en-GB" baseline="0" dirty="0" smtClean="0"/>
              <a:t> shift procedure is extremely versatile tool for feature space analysis and can provide reliable solutions for many computer vision tasks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GB" baseline="0" dirty="0" smtClean="0"/>
              <a:t>Used as computational model, it is robust for feature space analysis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GB" baseline="0" dirty="0" smtClean="0"/>
              <a:t>Applied to two low-level vision tasks: 1.) discontinuity preserving filtering and 2.) image segmentation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GB" baseline="0" dirty="0" smtClean="0"/>
              <a:t>ERS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GB" baseline="0" dirty="0" smtClean="0"/>
              <a:t>Objective function has two components</a:t>
            </a:r>
          </a:p>
          <a:p>
            <a:pPr marL="1143000" lvl="2" indent="-228600">
              <a:buFont typeface="+mj-lt"/>
              <a:buAutoNum type="arabicPeriod"/>
            </a:pPr>
            <a:r>
              <a:rPr lang="en-GB" baseline="0" dirty="0" smtClean="0"/>
              <a:t>Entropy rate of a random walk on a graph</a:t>
            </a:r>
            <a:br>
              <a:rPr lang="en-GB" baseline="0" dirty="0" smtClean="0"/>
            </a:br>
            <a:r>
              <a:rPr lang="en-GB" baseline="0" dirty="0" err="1" smtClean="0"/>
              <a:t>Favors</a:t>
            </a:r>
            <a:r>
              <a:rPr lang="en-GB" baseline="0" dirty="0" smtClean="0"/>
              <a:t> formation of compact and homogeneous clusters</a:t>
            </a:r>
          </a:p>
          <a:p>
            <a:pPr marL="1143000" lvl="2" indent="-228600">
              <a:buFont typeface="+mj-lt"/>
              <a:buAutoNum type="arabicPeriod"/>
            </a:pPr>
            <a:r>
              <a:rPr lang="en-GB" baseline="0" dirty="0" smtClean="0"/>
              <a:t>Balancing term</a:t>
            </a:r>
            <a:br>
              <a:rPr lang="en-GB" baseline="0" dirty="0" smtClean="0"/>
            </a:br>
            <a:r>
              <a:rPr lang="en-GB" baseline="0" dirty="0" smtClean="0"/>
              <a:t>encourages clusters with similar sizes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GB" baseline="0" dirty="0" smtClean="0"/>
              <a:t>Aims to </a:t>
            </a:r>
            <a:r>
              <a:rPr lang="en-GB" baseline="0" dirty="0" err="1" smtClean="0"/>
              <a:t>generelaize</a:t>
            </a:r>
            <a:r>
              <a:rPr lang="en-GB" baseline="0" dirty="0" smtClean="0"/>
              <a:t> the concept of linear independence in vector spaces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GB" baseline="0" dirty="0" smtClean="0"/>
              <a:t>Segmentation is given by the graph topology that maximizes the objective function under the </a:t>
            </a:r>
            <a:r>
              <a:rPr lang="en-GB" baseline="0" dirty="0" err="1" smtClean="0"/>
              <a:t>matroid</a:t>
            </a:r>
            <a:r>
              <a:rPr lang="en-GB" baseline="0" dirty="0" smtClean="0"/>
              <a:t> constraint</a:t>
            </a:r>
          </a:p>
          <a:p>
            <a:pPr marL="1143000" lvl="2" indent="-228600">
              <a:buFont typeface="+mj-lt"/>
              <a:buAutoNum type="arabicPeriod"/>
            </a:pPr>
            <a:r>
              <a:rPr lang="en-GB" baseline="0" dirty="0" smtClean="0"/>
              <a:t>Exploiting submodular and monotonic properties of the objective function </a:t>
            </a:r>
            <a:r>
              <a:rPr lang="en-GB" baseline="0" dirty="0" smtClean="0">
                <a:sym typeface="Wingdings" panose="05000000000000000000" pitchFamily="2" charset="2"/>
              </a:rPr>
              <a:t> greedy search algorithm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GB" baseline="0" dirty="0" smtClean="0">
                <a:sym typeface="Wingdings" panose="05000000000000000000" pitchFamily="2" charset="2"/>
              </a:rPr>
              <a:t>Outperformed all state-of-the-art </a:t>
            </a:r>
            <a:r>
              <a:rPr lang="en-GB" baseline="0" dirty="0" err="1" smtClean="0">
                <a:sym typeface="Wingdings" panose="05000000000000000000" pitchFamily="2" charset="2"/>
              </a:rPr>
              <a:t>superpixle</a:t>
            </a:r>
            <a:r>
              <a:rPr lang="en-GB" baseline="0" dirty="0" smtClean="0">
                <a:sym typeface="Wingdings" panose="05000000000000000000" pitchFamily="2" charset="2"/>
              </a:rPr>
              <a:t> segmentation algorithms by then (2011)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GB" baseline="0" dirty="0" smtClean="0"/>
              <a:t>SLIC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GB" baseline="0" dirty="0" smtClean="0"/>
              <a:t>Aim: generate compact, nearly uniform Superpixels in 5-dimensional space (col + image plane space)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GB" baseline="0" dirty="0" smtClean="0"/>
              <a:t>Very simple: </a:t>
            </a:r>
            <a:r>
              <a:rPr lang="en-GB" baseline="0" dirty="0" err="1" smtClean="0"/>
              <a:t>kmeans</a:t>
            </a:r>
            <a:r>
              <a:rPr lang="en-GB" baseline="0" dirty="0" smtClean="0"/>
              <a:t> adjusted on finding clusters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GB" baseline="0" dirty="0" smtClean="0"/>
              <a:t>ETPS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GB" baseline="0" dirty="0" smtClean="0"/>
              <a:t>Joint segmentation: grids are joint pixels ….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GB" baseline="0" dirty="0" smtClean="0"/>
              <a:t>Occlusion labelling: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GB" baseline="0" dirty="0" smtClean="0"/>
              <a:t>Stereo image estimation = depth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GB" baseline="0" dirty="0" smtClean="0"/>
              <a:t>Flow estimation = object motion</a:t>
            </a:r>
          </a:p>
          <a:p>
            <a:pPr marL="228600" lvl="0" indent="-228600">
              <a:buFont typeface="+mj-lt"/>
              <a:buAutoNum type="arabicPeriod"/>
            </a:pPr>
            <a:endParaRPr lang="en-GB" dirty="0" smtClean="0"/>
          </a:p>
          <a:p>
            <a:pPr marL="228600" indent="-228600">
              <a:buFont typeface="+mj-lt"/>
              <a:buAutoNum type="arabicPeriod"/>
            </a:pP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2D93C9-B2FF-4D76-8851-D84BA33B2773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34311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 smtClean="0"/>
              <a:t>Formatvorlage des Untertitelmasters durch Klicken bearbeiten</a:t>
            </a:r>
            <a:endParaRPr lang="en-US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1513659" cy="365125"/>
          </a:xfrm>
        </p:spPr>
        <p:txBody>
          <a:bodyPr/>
          <a:lstStyle/>
          <a:p>
            <a:r>
              <a:rPr lang="en-US" smtClean="0"/>
              <a:t>Ganiyu Ibraheem (9)  Philipp Seybold (14)</a:t>
            </a:r>
            <a:endParaRPr lang="en-GB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smtClean="0"/>
              <a:t>COMP6206 Advanced Computer Vision</a:t>
            </a:r>
            <a:endParaRPr lang="en-GB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13492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Ganiyu Ibraheem (9)  Philipp Seybold (14)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COMP6206 Advanced Computer Vision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8937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Ganiyu Ibraheem (9)  Philipp Seybold (14)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COMP6206 Advanced Computer Vision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78326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54643"/>
            <a:ext cx="7886700" cy="497711"/>
          </a:xfrm>
        </p:spPr>
        <p:txBody>
          <a:bodyPr>
            <a:noAutofit/>
          </a:bodyPr>
          <a:lstStyle>
            <a:lvl1pPr>
              <a:defRPr sz="2800"/>
            </a:lvl1pPr>
          </a:lstStyle>
          <a:p>
            <a:r>
              <a:rPr lang="de-DE" dirty="0" smtClean="0"/>
              <a:t>Titelmasterformat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16283"/>
            <a:ext cx="7886700" cy="4409029"/>
          </a:xfrm>
        </p:spPr>
        <p:txBody>
          <a:bodyPr/>
          <a:lstStyle/>
          <a:p>
            <a:pPr lvl="0"/>
            <a:r>
              <a:rPr lang="de-DE" dirty="0" smtClean="0"/>
              <a:t>Formatvorlagen des Textmasters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1548493" cy="365125"/>
          </a:xfrm>
        </p:spPr>
        <p:txBody>
          <a:bodyPr/>
          <a:lstStyle/>
          <a:p>
            <a:r>
              <a:rPr lang="en-US" smtClean="0"/>
              <a:t>Ganiyu Ibraheem (9)  Philipp Seybold (14)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COMP6206 Advanced Computer Vision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‹Nr.›</a:t>
            </a:fld>
            <a:endParaRPr lang="en-GB"/>
          </a:p>
        </p:txBody>
      </p:sp>
      <p:cxnSp>
        <p:nvCxnSpPr>
          <p:cNvPr id="8" name="Gerader Verbinder 7"/>
          <p:cNvCxnSpPr/>
          <p:nvPr userDrawn="1"/>
        </p:nvCxnSpPr>
        <p:spPr>
          <a:xfrm>
            <a:off x="628650" y="752354"/>
            <a:ext cx="788670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28623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Ganiyu Ibraheem (9)  Philipp Seybold (14)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COMP6206 Advanced Computer Vision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18247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Ganiyu Ibraheem (9)  Philipp Seybold (14)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COMP6206 Advanced Computer Vision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59567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Ganiyu Ibraheem (9)  Philipp Seybold (14)</a:t>
            </a:r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COMP6206 Advanced Computer Vision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32275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Ganiyu Ibraheem (9)  Philipp Seybold (14)</a:t>
            </a:r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COMP6206 Advanced Computer Vision</a:t>
            </a: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52663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Ganiyu Ibraheem (9)  Philipp Seybold (14)</a:t>
            </a:r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COMP6206 Advanced Computer Vision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8029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Ganiyu Ibraheem (9)  Philipp Seybold (14)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COMP6206 Advanced Computer Vision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48791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 smtClean="0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Ganiyu Ibraheem (9)  Philipp Seybold (14)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COMP6206 Advanced Computer Vision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76449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1362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 smtClean="0"/>
              <a:t>Formatvorlagen des Textmasters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15659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Ganiyu Ibraheem (9)  Philipp Seybold (14)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 dirty="0" smtClean="0"/>
              <a:t>COMP6206 Advanced Computer Vision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9D3F8E-99BC-4812-95D4-548B8E992B94}" type="slidenum">
              <a:rPr lang="en-GB" smtClean="0"/>
              <a:t>‹Nr.›</a:t>
            </a:fld>
            <a:endParaRPr lang="en-GB"/>
          </a:p>
        </p:txBody>
      </p:sp>
      <p:cxnSp>
        <p:nvCxnSpPr>
          <p:cNvPr id="8" name="Gerader Verbinder 7"/>
          <p:cNvCxnSpPr/>
          <p:nvPr userDrawn="1"/>
        </p:nvCxnSpPr>
        <p:spPr>
          <a:xfrm>
            <a:off x="628650" y="6261463"/>
            <a:ext cx="788670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28904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spcAft>
          <a:spcPts val="60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spcAft>
          <a:spcPts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spcAft>
          <a:spcPts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41000"/>
            <a:lum/>
          </a:blip>
          <a:srcRect/>
          <a:stretch>
            <a:fillRect l="-19000" r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itel 68"/>
          <p:cNvSpPr>
            <a:spLocks noGrp="1"/>
          </p:cNvSpPr>
          <p:nvPr>
            <p:ph type="ctrTitle"/>
          </p:nvPr>
        </p:nvSpPr>
        <p:spPr/>
        <p:txBody>
          <a:bodyPr anchor="ctr"/>
          <a:lstStyle/>
          <a:p>
            <a:r>
              <a:rPr lang="en-GB" dirty="0" smtClean="0"/>
              <a:t>Superpixels</a:t>
            </a:r>
            <a:endParaRPr lang="en-GB" dirty="0"/>
          </a:p>
        </p:txBody>
      </p:sp>
      <p:sp>
        <p:nvSpPr>
          <p:cNvPr id="70" name="Untertitel 69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smtClean="0"/>
              <a:t>Ganiyu Ibraheem &amp; Philipp Seybold</a:t>
            </a:r>
          </a:p>
          <a:p>
            <a:r>
              <a:rPr lang="en-GB" dirty="0" smtClean="0"/>
              <a:t>Advanced Computer Vision</a:t>
            </a:r>
          </a:p>
          <a:p>
            <a:r>
              <a:rPr lang="en-GB" dirty="0" smtClean="0"/>
              <a:t>Group A3</a:t>
            </a:r>
            <a:endParaRPr lang="en-GB" dirty="0"/>
          </a:p>
        </p:txBody>
      </p:sp>
      <p:sp>
        <p:nvSpPr>
          <p:cNvPr id="8" name="Datumsplatzhalt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Ganiyu Ibraheem (9)  Philipp Seybold (14)</a:t>
            </a:r>
            <a:endParaRPr lang="en-GB" dirty="0"/>
          </a:p>
        </p:txBody>
      </p:sp>
      <p:sp>
        <p:nvSpPr>
          <p:cNvPr id="9" name="Fußzeilenplatzhalt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COMP6206 Advanced Computer Vision</a:t>
            </a:r>
            <a:endParaRPr lang="en-GB" dirty="0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pPr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9476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State-Of-The-Art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28650" y="1516283"/>
            <a:ext cx="7886700" cy="4409029"/>
          </a:xfrm>
        </p:spPr>
        <p:txBody>
          <a:bodyPr>
            <a:normAutofit lnSpcReduction="10000"/>
          </a:bodyPr>
          <a:lstStyle/>
          <a:p>
            <a:r>
              <a:rPr lang="en-GB" dirty="0"/>
              <a:t>Edge-Augmented Mean Shift </a:t>
            </a:r>
            <a:r>
              <a:rPr lang="en-GB" dirty="0" smtClean="0"/>
              <a:t>(EAMS)</a:t>
            </a:r>
          </a:p>
          <a:p>
            <a:pPr lvl="1"/>
            <a:r>
              <a:rPr lang="en-GB" dirty="0" smtClean="0"/>
              <a:t>Mean shift procedure for density estimation</a:t>
            </a:r>
          </a:p>
          <a:p>
            <a:r>
              <a:rPr lang="en-GB" dirty="0" smtClean="0"/>
              <a:t>Entropy-Rate-Superpixel (ERS)</a:t>
            </a:r>
          </a:p>
          <a:p>
            <a:pPr lvl="1"/>
            <a:r>
              <a:rPr lang="en-GB" dirty="0" smtClean="0"/>
              <a:t>Utilising entropy rate of random walk with balancing </a:t>
            </a:r>
          </a:p>
          <a:p>
            <a:r>
              <a:rPr lang="en-GB" dirty="0"/>
              <a:t>Simple Linear Iterative Clustering </a:t>
            </a:r>
            <a:r>
              <a:rPr lang="en-GB" dirty="0" smtClean="0"/>
              <a:t>(SLIC)</a:t>
            </a:r>
          </a:p>
          <a:p>
            <a:pPr lvl="1"/>
            <a:r>
              <a:rPr lang="en-GB" dirty="0"/>
              <a:t>I</a:t>
            </a:r>
            <a:r>
              <a:rPr lang="en-GB" dirty="0" smtClean="0"/>
              <a:t>terative </a:t>
            </a:r>
            <a:r>
              <a:rPr lang="en-GB" dirty="0"/>
              <a:t>k-means style clustering</a:t>
            </a:r>
            <a:endParaRPr lang="en-GB" dirty="0" smtClean="0"/>
          </a:p>
          <a:p>
            <a:r>
              <a:rPr lang="en-GB" dirty="0" smtClean="0"/>
              <a:t>Extended </a:t>
            </a:r>
            <a:r>
              <a:rPr lang="en-GB" dirty="0"/>
              <a:t>Topology Preserving </a:t>
            </a:r>
            <a:r>
              <a:rPr lang="en-GB" dirty="0" smtClean="0"/>
              <a:t>Segmentation (ETPS)</a:t>
            </a:r>
          </a:p>
          <a:p>
            <a:pPr lvl="1"/>
            <a:r>
              <a:rPr lang="en-GB" dirty="0"/>
              <a:t>Efficient </a:t>
            </a:r>
            <a:r>
              <a:rPr lang="en-GB" dirty="0" smtClean="0"/>
              <a:t>joint segmentation, </a:t>
            </a:r>
            <a:r>
              <a:rPr lang="en-GB" dirty="0"/>
              <a:t>occlusion </a:t>
            </a:r>
            <a:r>
              <a:rPr lang="en-GB" dirty="0" smtClean="0"/>
              <a:t>labelling, </a:t>
            </a:r>
            <a:r>
              <a:rPr lang="en-GB" dirty="0"/>
              <a:t>stereo and flow </a:t>
            </a:r>
            <a:r>
              <a:rPr lang="en-GB" dirty="0" smtClean="0"/>
              <a:t>estimation</a:t>
            </a:r>
          </a:p>
          <a:p>
            <a:pPr lvl="1"/>
            <a:r>
              <a:rPr lang="en-GB" dirty="0" smtClean="0"/>
              <a:t>Uses coarse-to-fine </a:t>
            </a:r>
            <a:r>
              <a:rPr lang="en-GB" dirty="0"/>
              <a:t>energy update strategy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Ganiyu Ibraheem (9)  Philipp Seybold (14)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smtClean="0"/>
              <a:t>COMP6206 Advanced Computer Vision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93227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Extended Topology Preserving Segmentation (ETPS)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Ganiyu Ibraheem (9)  Philipp Seybold (14)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COMP6206 Advanced Computer Vision</a:t>
            </a:r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11</a:t>
            </a:fld>
            <a:endParaRPr lang="en-GB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365" y="1517362"/>
            <a:ext cx="8715620" cy="4220382"/>
          </a:xfrm>
          <a:prstGeom prst="rect">
            <a:avLst/>
          </a:prstGeom>
        </p:spPr>
      </p:pic>
      <p:sp>
        <p:nvSpPr>
          <p:cNvPr id="7" name="Textfeld 6"/>
          <p:cNvSpPr txBox="1"/>
          <p:nvPr/>
        </p:nvSpPr>
        <p:spPr>
          <a:xfrm>
            <a:off x="217714" y="5729366"/>
            <a:ext cx="87303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/>
              <a:t>	    ETPS			     SEEDS		            SLIC			   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5016523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Extended Topology Preserving Segmentation (ETPS</a:t>
            </a:r>
            <a:r>
              <a:rPr lang="en-GB" dirty="0" smtClean="0"/>
              <a:t>)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514350" lvl="0" indent="-514350">
              <a:buFont typeface="+mj-lt"/>
              <a:buAutoNum type="arabicPeriod"/>
            </a:pPr>
            <a:r>
              <a:rPr lang="en-GB" dirty="0" smtClean="0"/>
              <a:t>Create rectangular grids</a:t>
            </a:r>
            <a:endParaRPr lang="en-GB" dirty="0"/>
          </a:p>
          <a:p>
            <a:pPr marL="514350" lvl="0" indent="-514350">
              <a:buFont typeface="+mj-lt"/>
              <a:buAutoNum type="arabicPeriod"/>
            </a:pPr>
            <a:r>
              <a:rPr lang="en-GB" i="1" dirty="0" smtClean="0"/>
              <a:t>For each level:</a:t>
            </a:r>
            <a:endParaRPr lang="en-GB" i="1" dirty="0"/>
          </a:p>
          <a:p>
            <a:pPr marL="514350" lvl="0" indent="-514350">
              <a:buFont typeface="+mj-lt"/>
              <a:buAutoNum type="arabicPeriod"/>
            </a:pPr>
            <a:r>
              <a:rPr lang="en-GB" b="1" dirty="0"/>
              <a:t>Compute mean </a:t>
            </a:r>
            <a:r>
              <a:rPr lang="en-GB" b="1" dirty="0" smtClean="0"/>
              <a:t>colour </a:t>
            </a:r>
            <a:r>
              <a:rPr lang="en-GB" b="1" dirty="0"/>
              <a:t>(</a:t>
            </a:r>
            <a:r>
              <a:rPr lang="en-GB" b="1" dirty="0" smtClean="0"/>
              <a:t>centre) </a:t>
            </a:r>
            <a:r>
              <a:rPr lang="en-GB" b="1" dirty="0"/>
              <a:t>and mean </a:t>
            </a:r>
            <a:r>
              <a:rPr lang="en-GB" b="1" dirty="0" smtClean="0"/>
              <a:t>position for</a:t>
            </a:r>
            <a:br>
              <a:rPr lang="en-GB" b="1" dirty="0" smtClean="0"/>
            </a:br>
            <a:r>
              <a:rPr lang="en-GB" b="1" dirty="0" smtClean="0"/>
              <a:t>blocks and Superpixels</a:t>
            </a:r>
            <a:endParaRPr lang="en-GB" b="1" dirty="0"/>
          </a:p>
          <a:p>
            <a:pPr marL="514350" lvl="0" indent="-514350">
              <a:buFont typeface="+mj-lt"/>
              <a:buAutoNum type="arabicPeriod"/>
            </a:pPr>
            <a:r>
              <a:rPr lang="en-GB" i="1" dirty="0"/>
              <a:t>For </a:t>
            </a:r>
            <a:r>
              <a:rPr lang="en-GB" i="1" dirty="0" smtClean="0"/>
              <a:t>each iteration:</a:t>
            </a:r>
            <a:endParaRPr lang="en-GB" i="1" dirty="0"/>
          </a:p>
          <a:p>
            <a:pPr marL="514350" lvl="0" indent="-514350">
              <a:buFont typeface="+mj-lt"/>
              <a:buAutoNum type="arabicPeriod"/>
            </a:pPr>
            <a:r>
              <a:rPr lang="en-GB" dirty="0"/>
              <a:t>Get all boundary blocks on level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GB" dirty="0"/>
              <a:t>While list != empty: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GB" dirty="0" err="1" smtClean="0"/>
              <a:t>IsValidConnectingBlock</a:t>
            </a:r>
            <a:r>
              <a:rPr lang="en-GB" dirty="0" smtClean="0"/>
              <a:t>?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GB" b="1" dirty="0" smtClean="0"/>
              <a:t>Minimise </a:t>
            </a:r>
            <a:r>
              <a:rPr lang="en-GB" b="1" dirty="0"/>
              <a:t>e</a:t>
            </a:r>
            <a:r>
              <a:rPr lang="en-GB" b="1" dirty="0" smtClean="0"/>
              <a:t>nergy </a:t>
            </a:r>
            <a:r>
              <a:rPr lang="en-GB" b="1" dirty="0"/>
              <a:t>function </a:t>
            </a:r>
            <a:r>
              <a:rPr lang="en-GB" b="1" dirty="0" smtClean="0">
                <a:sym typeface="Wingdings" panose="05000000000000000000" pitchFamily="2" charset="2"/>
              </a:rPr>
              <a:t> assign block to </a:t>
            </a:r>
            <a:r>
              <a:rPr lang="en-GB" b="1" dirty="0">
                <a:sym typeface="Wingdings" panose="05000000000000000000" pitchFamily="2" charset="2"/>
              </a:rPr>
              <a:t>S</a:t>
            </a:r>
            <a:r>
              <a:rPr lang="en-GB" b="1" dirty="0" smtClean="0">
                <a:sym typeface="Wingdings" panose="05000000000000000000" pitchFamily="2" charset="2"/>
              </a:rPr>
              <a:t>uperpixel</a:t>
            </a:r>
            <a:endParaRPr lang="en-GB" b="1" dirty="0"/>
          </a:p>
          <a:p>
            <a:pPr marL="1371600" lvl="2" indent="-457200">
              <a:buFont typeface="+mj-lt"/>
              <a:buAutoNum type="arabicPeriod"/>
            </a:pPr>
            <a:r>
              <a:rPr lang="en-GB" dirty="0" smtClean="0"/>
              <a:t>If assigned to new Superpixel:</a:t>
            </a:r>
            <a:br>
              <a:rPr lang="en-GB" dirty="0" smtClean="0"/>
            </a:br>
            <a:r>
              <a:rPr lang="en-GB" dirty="0" smtClean="0"/>
              <a:t>Update centre </a:t>
            </a:r>
            <a:r>
              <a:rPr lang="en-GB" dirty="0"/>
              <a:t>and means for </a:t>
            </a:r>
            <a:r>
              <a:rPr lang="en-GB" dirty="0" smtClean="0"/>
              <a:t>the two Superpixels involved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GB" dirty="0" smtClean="0"/>
              <a:t>Add new boundary block to list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Ganiyu Ibraheem (9)  Philipp Seybold (14)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smtClean="0"/>
              <a:t>COMP6206 Advanced Computer Vision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46601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Extended Topology Preserving Segmentation (ETPS)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Ganiyu Ibraheem (9)  Philipp Seybold (14)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COMP6206 Advanced Computer Vision</a:t>
            </a:r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13</a:t>
            </a:fld>
            <a:endParaRPr lang="en-GB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 rotWithShape="1">
          <a:blip r:embed="rId3"/>
          <a:srcRect l="39806" r="20026"/>
          <a:stretch/>
        </p:blipFill>
        <p:spPr>
          <a:xfrm>
            <a:off x="487682" y="3577841"/>
            <a:ext cx="8088924" cy="2563497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 rotWithShape="1">
          <a:blip r:embed="rId3"/>
          <a:srcRect r="60136"/>
          <a:stretch/>
        </p:blipFill>
        <p:spPr>
          <a:xfrm>
            <a:off x="534574" y="893116"/>
            <a:ext cx="8027668" cy="2563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3655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Extended Topology Preserving Segmentation (ETPS)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Ganiyu Ibraheem (9)  Philipp Seybold (14)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COMP6206 Advanced Computer Vision</a:t>
            </a:r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14</a:t>
            </a:fld>
            <a:endParaRPr lang="en-GB"/>
          </a:p>
        </p:txBody>
      </p:sp>
      <p:pic>
        <p:nvPicPr>
          <p:cNvPr id="11" name="Grafik 10"/>
          <p:cNvPicPr>
            <a:picLocks noChangeAspect="1"/>
          </p:cNvPicPr>
          <p:nvPr/>
        </p:nvPicPr>
        <p:blipFill rotWithShape="1">
          <a:blip r:embed="rId3"/>
          <a:srcRect l="79833" r="27"/>
          <a:stretch/>
        </p:blipFill>
        <p:spPr>
          <a:xfrm>
            <a:off x="431556" y="907336"/>
            <a:ext cx="8280888" cy="5233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5323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Extended Topology Preserving Segmentation (ETPS)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GB" i="1" dirty="0" err="1">
                            <a:latin typeface="Cambria Math" panose="02040503050406030204" pitchFamily="18" charset="0"/>
                          </a:rPr>
                          <m:t>𝑝𝑜𝑠</m:t>
                        </m:r>
                      </m:sub>
                    </m:sSub>
                    <m:r>
                      <a:rPr lang="en-GB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= Shape </a:t>
                </a:r>
                <a:r>
                  <a:rPr lang="en-GB" dirty="0" smtClean="0"/>
                  <a:t>Regularization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𝑐𝑜𝑙</m:t>
                        </m:r>
                      </m:sub>
                    </m:sSub>
                    <m:r>
                      <a:rPr lang="en-GB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= Appearance </a:t>
                </a:r>
                <a:r>
                  <a:rPr lang="en-GB" dirty="0" smtClean="0"/>
                  <a:t>Coherence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GB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= Boundary </a:t>
                </a:r>
                <a:r>
                  <a:rPr lang="en-GB" dirty="0" smtClean="0"/>
                  <a:t>Length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GB" i="1" dirty="0" err="1">
                            <a:latin typeface="Cambria Math" panose="02040503050406030204" pitchFamily="18" charset="0"/>
                          </a:rPr>
                          <m:t>𝑡𝑜𝑝𝑜</m:t>
                        </m:r>
                      </m:sub>
                    </m:sSub>
                    <m:r>
                      <a:rPr lang="en-GB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 smtClean="0"/>
                  <a:t>= </a:t>
                </a:r>
                <a:r>
                  <a:rPr lang="en-GB" dirty="0"/>
                  <a:t>Topology </a:t>
                </a:r>
                <a:r>
                  <a:rPr lang="en-GB" dirty="0" smtClean="0"/>
                  <a:t>Preservation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𝑠𝑖𝑧𝑒</m:t>
                        </m:r>
                      </m:sub>
                    </m:sSub>
                    <m:r>
                      <a:rPr lang="en-GB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= Minimum </a:t>
                </a:r>
                <a:r>
                  <a:rPr lang="en-GB" dirty="0" smtClean="0"/>
                  <a:t>size</a:t>
                </a:r>
              </a:p>
              <a:p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𝑚𝑜𝑛</m:t>
                          </m:r>
                        </m:sub>
                      </m:sSub>
                      <m:r>
                        <a:rPr lang="en-GB" i="1" dirty="0">
                          <a:latin typeface="Cambria Math" panose="02040503050406030204" pitchFamily="18" charset="0"/>
                        </a:rPr>
                        <m:t>=  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>
                              <a:latin typeface="Cambria Math" panose="02040503050406030204" pitchFamily="18" charset="0"/>
                            </a:rPr>
                            <m:t>p</m:t>
                          </m:r>
                        </m:sub>
                      </m:sSub>
                      <m:r>
                        <a:rPr lang="en-GB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𝑐𝑜𝑙</m:t>
                          </m:r>
                        </m:sub>
                      </m:sSub>
                      <m:r>
                        <a:rPr lang="en-GB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𝑝𝑜𝑠</m:t>
                          </m:r>
                        </m:sub>
                      </m:sSub>
                      <m:r>
                        <a:rPr lang="en-GB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sub>
                          </m:sSub>
                        </m:sub>
                      </m:sSub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en-GB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𝑡𝑜𝑝𝑜</m:t>
                          </m:r>
                        </m:sub>
                      </m:sSub>
                      <m:r>
                        <a:rPr lang="en-GB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𝑠𝑖𝑧𝑒</m:t>
                          </m:r>
                        </m:sub>
                      </m:sSub>
                      <m:r>
                        <a:rPr lang="en-GB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GB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Inhaltsplatzhalt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t="-207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Ganiyu Ibraheem (9)  Philipp Seybold (14)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COMP6206 Advanced Computer Vision</a:t>
            </a:r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06987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Demonstration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28650" y="752355"/>
            <a:ext cx="7886700" cy="5424608"/>
          </a:xfrm>
        </p:spPr>
        <p:txBody>
          <a:bodyPr anchor="ctr"/>
          <a:lstStyle/>
          <a:p>
            <a:pPr marL="0" indent="0" algn="ctr">
              <a:buNone/>
            </a:pPr>
            <a:r>
              <a:rPr lang="en-GB" dirty="0" smtClean="0"/>
              <a:t>Live Demo</a:t>
            </a:r>
            <a:r>
              <a:rPr lang="en-GB" dirty="0"/>
              <a:t/>
            </a:r>
            <a:br>
              <a:rPr lang="en-GB" dirty="0"/>
            </a:br>
            <a:r>
              <a:rPr lang="en-GB" sz="2000" dirty="0" smtClean="0"/>
              <a:t>(ETPS &amp; SLIC)</a:t>
            </a:r>
          </a:p>
          <a:p>
            <a:pPr marL="0" indent="0" algn="ctr">
              <a:buNone/>
            </a:pPr>
            <a:endParaRPr lang="en-GB" sz="2000" dirty="0" smtClean="0">
              <a:solidFill>
                <a:srgbClr val="FF0000"/>
              </a:solidFill>
            </a:endParaRP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Ganiyu Ibraheem (9)  Philipp Seybold (14)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COMP6206 Advanced Computer Vision</a:t>
            </a:r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0345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Result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Image resolution and number of Superpixels linked</a:t>
            </a:r>
          </a:p>
          <a:p>
            <a:r>
              <a:rPr lang="en-GB" dirty="0" smtClean="0"/>
              <a:t>Performance of different approaches depends on application and correct parameterization</a:t>
            </a:r>
          </a:p>
          <a:p>
            <a:r>
              <a:rPr lang="en-GB" dirty="0" smtClean="0"/>
              <a:t>State-of-the-art methods for a variety of problems with great results</a:t>
            </a:r>
          </a:p>
          <a:p>
            <a:r>
              <a:rPr lang="en-GB" dirty="0" smtClean="0"/>
              <a:t>Only a few real-time performing approaches</a:t>
            </a:r>
          </a:p>
          <a:p>
            <a:r>
              <a:rPr lang="en-GB" dirty="0" smtClean="0"/>
              <a:t>Fast-paced field within computer vision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Ganiyu Ibraheem (9)  Philipp Seybold (14)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smtClean="0"/>
              <a:t>COMP6206 Advanced Computer Vision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15443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Sources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Ganiyu Ibraheem (9)  Philipp Seybold (14)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COMP6206 Advanced Computer Vision</a:t>
            </a:r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18</a:t>
            </a:fld>
            <a:endParaRPr lang="en-GB"/>
          </a:p>
        </p:txBody>
      </p:sp>
      <p:graphicFrame>
        <p:nvGraphicFramePr>
          <p:cNvPr id="8" name="Tabel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9059390"/>
              </p:ext>
            </p:extLst>
          </p:nvPr>
        </p:nvGraphicFramePr>
        <p:xfrm>
          <a:off x="628650" y="1482344"/>
          <a:ext cx="7886700" cy="46634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02742">
                  <a:extLst>
                    <a:ext uri="{9D8B030D-6E8A-4147-A177-3AD203B41FA5}">
                      <a16:colId xmlns:a16="http://schemas.microsoft.com/office/drawing/2014/main" val="1144154568"/>
                    </a:ext>
                  </a:extLst>
                </a:gridCol>
                <a:gridCol w="7283958">
                  <a:extLst>
                    <a:ext uri="{9D8B030D-6E8A-4147-A177-3AD203B41FA5}">
                      <a16:colId xmlns:a16="http://schemas.microsoft.com/office/drawing/2014/main" val="2266596445"/>
                    </a:ext>
                  </a:extLst>
                </a:gridCol>
              </a:tblGrid>
              <a:tr h="224536">
                <a:tc>
                  <a:txBody>
                    <a:bodyPr/>
                    <a:lstStyle/>
                    <a:p>
                      <a:r>
                        <a:rPr lang="en-GB" dirty="0" smtClean="0">
                          <a:solidFill>
                            <a:schemeClr val="tx1"/>
                          </a:solidFill>
                        </a:rPr>
                        <a:t>[1]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D.</a:t>
                      </a:r>
                      <a:r>
                        <a:rPr lang="en-GB" sz="18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Stutz, A. </a:t>
                      </a:r>
                      <a:r>
                        <a:rPr lang="en-GB" sz="180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Hermans</a:t>
                      </a:r>
                      <a:r>
                        <a:rPr lang="en-GB" sz="18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B. </a:t>
                      </a:r>
                      <a:r>
                        <a:rPr lang="en-GB" sz="180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Leibe</a:t>
                      </a:r>
                      <a:r>
                        <a:rPr lang="en-GB" sz="18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GB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Superpixels: An Evaluation of the State-of-the-Art, Visual Computing Institute, RWTH Aachen University, 2017 </a:t>
                      </a:r>
                      <a:endParaRPr lang="en-GB" sz="18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16741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smtClean="0">
                          <a:solidFill>
                            <a:schemeClr val="tx1"/>
                          </a:solidFill>
                        </a:rPr>
                        <a:t>[2]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R. </a:t>
                      </a:r>
                      <a:r>
                        <a:rPr lang="en-GB" sz="1800" b="0" i="0" u="none" strike="noStrike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Achanta</a:t>
                      </a:r>
                      <a:r>
                        <a:rPr lang="en-GB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A. </a:t>
                      </a:r>
                      <a:r>
                        <a:rPr lang="en-GB" sz="1800" b="0" i="0" u="none" strike="noStrike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Shaji</a:t>
                      </a:r>
                      <a:r>
                        <a:rPr lang="en-GB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K. Smith, A. </a:t>
                      </a:r>
                      <a:r>
                        <a:rPr lang="en-GB" sz="1800" b="0" i="0" u="none" strike="noStrike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Lucchi</a:t>
                      </a:r>
                      <a:r>
                        <a:rPr lang="en-GB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P. </a:t>
                      </a:r>
                      <a:r>
                        <a:rPr lang="en-GB" sz="1800" b="0" i="0" u="none" strike="noStrike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Fua</a:t>
                      </a:r>
                      <a:r>
                        <a:rPr lang="en-GB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S. </a:t>
                      </a:r>
                      <a:r>
                        <a:rPr lang="en-GB" sz="1800" b="0" i="0" u="none" strike="noStrike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Süsstrunk</a:t>
                      </a:r>
                      <a:r>
                        <a:rPr lang="en-GB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SLIC </a:t>
                      </a:r>
                      <a:r>
                        <a:rPr lang="en-GB" sz="1800" b="0" i="0" u="none" strike="noStrike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superpixels</a:t>
                      </a:r>
                      <a:r>
                        <a:rPr lang="en-GB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Tech. rep., </a:t>
                      </a:r>
                      <a:r>
                        <a:rPr lang="en-GB" sz="1800" b="0" i="0" u="none" strike="noStrike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Ecole</a:t>
                      </a:r>
                      <a:r>
                        <a:rPr lang="en-GB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GB" sz="1800" b="0" i="0" u="none" strike="noStrike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Polytechnique</a:t>
                      </a:r>
                      <a:r>
                        <a:rPr lang="en-GB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GB" sz="1800" b="0" i="0" u="none" strike="noStrike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Federale</a:t>
                      </a:r>
                      <a:r>
                        <a:rPr lang="en-GB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de Lausanne (2010).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169631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dirty="0" smtClean="0">
                          <a:solidFill>
                            <a:schemeClr val="tx1"/>
                          </a:solidFill>
                        </a:rPr>
                        <a:t>[3]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M. Y. </a:t>
                      </a:r>
                      <a:r>
                        <a:rPr lang="en-GB" sz="1800" b="0" i="0" u="none" strike="noStrike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Lui</a:t>
                      </a:r>
                      <a:r>
                        <a:rPr lang="en-GB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O. </a:t>
                      </a:r>
                      <a:r>
                        <a:rPr lang="en-GB" sz="1800" b="0" i="0" u="none" strike="noStrike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Tuzel</a:t>
                      </a:r>
                      <a:r>
                        <a:rPr lang="en-GB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S. </a:t>
                      </a:r>
                      <a:r>
                        <a:rPr lang="en-GB" sz="1800" b="0" i="0" u="none" strike="noStrike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Ramalingam</a:t>
                      </a:r>
                      <a:r>
                        <a:rPr lang="en-GB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R. </a:t>
                      </a:r>
                      <a:r>
                        <a:rPr lang="en-GB" sz="1800" b="0" i="0" u="none" strike="noStrike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Chellappa</a:t>
                      </a:r>
                      <a:r>
                        <a:rPr lang="en-GB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Entropy rate </a:t>
                      </a:r>
                      <a:r>
                        <a:rPr lang="en-GB" sz="1800" b="0" i="0" u="none" strike="noStrike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superpixel</a:t>
                      </a:r>
                      <a:r>
                        <a:rPr lang="en-GB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segmentation, in: IEEE Conference on Computer Vision and Pattern Recognition, 2011, pp. 2097-2104.</a:t>
                      </a:r>
                      <a:endParaRPr lang="en-GB" dirty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999030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dirty="0" smtClean="0">
                          <a:solidFill>
                            <a:schemeClr val="tx1"/>
                          </a:solidFill>
                        </a:rPr>
                        <a:t>[4]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D. </a:t>
                      </a:r>
                      <a:r>
                        <a:rPr lang="en-GB" sz="1800" b="0" i="0" u="none" strike="noStrike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Comaniciu</a:t>
                      </a:r>
                      <a:r>
                        <a:rPr lang="en-GB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P. Meer, Mean shift: A robust approach toward feature space analysis, IEEE Transactions on Pattern Analysis and Machine Intelligence 24 (5) (2002) 603-619.</a:t>
                      </a:r>
                      <a:endParaRPr lang="en-GB" dirty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983444"/>
                  </a:ext>
                </a:extLst>
              </a:tr>
              <a:tr h="46228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 smtClean="0">
                          <a:solidFill>
                            <a:schemeClr val="tx1"/>
                          </a:solidFill>
                        </a:rPr>
                        <a:t>[5]</a:t>
                      </a:r>
                    </a:p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J. Yao, M. </a:t>
                      </a:r>
                      <a:r>
                        <a:rPr lang="en-GB" sz="1800" b="0" i="0" u="none" strike="noStrike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Boben</a:t>
                      </a:r>
                      <a:r>
                        <a:rPr lang="en-GB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S. </a:t>
                      </a:r>
                      <a:r>
                        <a:rPr lang="en-GB" sz="1800" b="0" i="0" u="none" strike="noStrike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Fidler</a:t>
                      </a:r>
                      <a:r>
                        <a:rPr lang="en-GB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R. </a:t>
                      </a:r>
                      <a:r>
                        <a:rPr lang="en-GB" sz="1800" b="0" i="0" u="none" strike="noStrike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Urtasun</a:t>
                      </a:r>
                      <a:r>
                        <a:rPr lang="en-GB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Real-time coarse-to-fine topologically preserving segmentation, in: IEEE Conference on Computer Vision and pattern Recognition, 2015, pp. 2947-2955.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12022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 smtClean="0">
                          <a:solidFill>
                            <a:schemeClr val="tx1"/>
                          </a:solidFill>
                        </a:rPr>
                        <a:t>[6]</a:t>
                      </a:r>
                    </a:p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>
                          <a:solidFill>
                            <a:schemeClr val="tx1"/>
                          </a:solidFill>
                        </a:rPr>
                        <a:t>R. </a:t>
                      </a:r>
                      <a:r>
                        <a:rPr lang="en-GB" dirty="0" err="1" smtClean="0">
                          <a:solidFill>
                            <a:schemeClr val="tx1"/>
                          </a:solidFill>
                        </a:rPr>
                        <a:t>Achanta</a:t>
                      </a:r>
                      <a:r>
                        <a:rPr lang="en-GB" dirty="0" smtClean="0">
                          <a:solidFill>
                            <a:schemeClr val="tx1"/>
                          </a:solidFill>
                        </a:rPr>
                        <a:t>, A. </a:t>
                      </a:r>
                      <a:r>
                        <a:rPr lang="en-GB" dirty="0" err="1" smtClean="0">
                          <a:solidFill>
                            <a:schemeClr val="tx1"/>
                          </a:solidFill>
                        </a:rPr>
                        <a:t>Shaji</a:t>
                      </a:r>
                      <a:r>
                        <a:rPr lang="en-GB" dirty="0" smtClean="0">
                          <a:solidFill>
                            <a:schemeClr val="tx1"/>
                          </a:solidFill>
                        </a:rPr>
                        <a:t>, K. Smith, A. </a:t>
                      </a:r>
                      <a:r>
                        <a:rPr lang="en-GB" dirty="0" err="1" smtClean="0">
                          <a:solidFill>
                            <a:schemeClr val="tx1"/>
                          </a:solidFill>
                        </a:rPr>
                        <a:t>Lucchi</a:t>
                      </a:r>
                      <a:r>
                        <a:rPr lang="en-GB" dirty="0" smtClean="0">
                          <a:solidFill>
                            <a:schemeClr val="tx1"/>
                          </a:solidFill>
                        </a:rPr>
                        <a:t>, P. </a:t>
                      </a:r>
                      <a:r>
                        <a:rPr lang="en-GB" dirty="0" err="1" smtClean="0">
                          <a:solidFill>
                            <a:schemeClr val="tx1"/>
                          </a:solidFill>
                        </a:rPr>
                        <a:t>Fua</a:t>
                      </a:r>
                      <a:r>
                        <a:rPr lang="en-GB" dirty="0" smtClean="0">
                          <a:solidFill>
                            <a:schemeClr val="tx1"/>
                          </a:solidFill>
                        </a:rPr>
                        <a:t>, S. </a:t>
                      </a:r>
                      <a:r>
                        <a:rPr lang="en-GB" dirty="0" err="1" smtClean="0">
                          <a:solidFill>
                            <a:schemeClr val="tx1"/>
                          </a:solidFill>
                        </a:rPr>
                        <a:t>Süsstrunk</a:t>
                      </a:r>
                      <a:r>
                        <a:rPr lang="en-GB" dirty="0" smtClean="0">
                          <a:solidFill>
                            <a:schemeClr val="tx1"/>
                          </a:solidFill>
                        </a:rPr>
                        <a:t>, SLIC Superpixels, Tech. rep., </a:t>
                      </a:r>
                      <a:r>
                        <a:rPr lang="en-GB" dirty="0" err="1" smtClean="0">
                          <a:solidFill>
                            <a:schemeClr val="tx1"/>
                          </a:solidFill>
                        </a:rPr>
                        <a:t>École</a:t>
                      </a:r>
                      <a:r>
                        <a:rPr lang="en-GB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GB" dirty="0" err="1" smtClean="0">
                          <a:solidFill>
                            <a:schemeClr val="tx1"/>
                          </a:solidFill>
                        </a:rPr>
                        <a:t>Polytechnique</a:t>
                      </a:r>
                      <a:r>
                        <a:rPr lang="en-GB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GB" dirty="0" err="1" smtClean="0">
                          <a:solidFill>
                            <a:schemeClr val="tx1"/>
                          </a:solidFill>
                        </a:rPr>
                        <a:t>Fédérale</a:t>
                      </a:r>
                      <a:r>
                        <a:rPr lang="en-GB" dirty="0" smtClean="0">
                          <a:solidFill>
                            <a:schemeClr val="tx1"/>
                          </a:solidFill>
                        </a:rPr>
                        <a:t> de Lausanne (2010).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21159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80812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Work distribution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Ganiyu Ibraheem (9)  Philipp Seybold (14)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COMP6206 Advanced Computer Vision</a:t>
            </a:r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19</a:t>
            </a:fld>
            <a:endParaRPr lang="en-GB"/>
          </a:p>
        </p:txBody>
      </p:sp>
      <p:graphicFrame>
        <p:nvGraphicFramePr>
          <p:cNvPr id="8" name="Tabel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7147036"/>
              </p:ext>
            </p:extLst>
          </p:nvPr>
        </p:nvGraphicFramePr>
        <p:xfrm>
          <a:off x="628650" y="1482344"/>
          <a:ext cx="7886700" cy="429869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60120">
                  <a:extLst>
                    <a:ext uri="{9D8B030D-6E8A-4147-A177-3AD203B41FA5}">
                      <a16:colId xmlns:a16="http://schemas.microsoft.com/office/drawing/2014/main" val="1144154568"/>
                    </a:ext>
                  </a:extLst>
                </a:gridCol>
                <a:gridCol w="6926580">
                  <a:extLst>
                    <a:ext uri="{9D8B030D-6E8A-4147-A177-3AD203B41FA5}">
                      <a16:colId xmlns:a16="http://schemas.microsoft.com/office/drawing/2014/main" val="2266596445"/>
                    </a:ext>
                  </a:extLst>
                </a:gridCol>
              </a:tblGrid>
              <a:tr h="895096">
                <a:tc gridSpan="2">
                  <a:txBody>
                    <a:bodyPr/>
                    <a:lstStyle/>
                    <a:p>
                      <a:r>
                        <a:rPr lang="en-GB" sz="2000" dirty="0" smtClean="0"/>
                        <a:t>Equal</a:t>
                      </a:r>
                      <a:r>
                        <a:rPr lang="en-GB" sz="2000" baseline="0" dirty="0" smtClean="0"/>
                        <a:t> workload for both group members in every part of the project with different focusses for the presentation:</a:t>
                      </a:r>
                      <a:endParaRPr lang="en-GB" sz="2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1674178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r>
                        <a:rPr lang="en-GB" sz="2000" dirty="0" smtClean="0">
                          <a:solidFill>
                            <a:schemeClr val="tx1"/>
                          </a:solidFill>
                        </a:rPr>
                        <a:t>Ganiyu</a:t>
                      </a:r>
                      <a:endParaRPr lang="en-GB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0" dirty="0" smtClean="0">
                          <a:solidFill>
                            <a:schemeClr val="tx1"/>
                          </a:solidFill>
                        </a:rPr>
                        <a:t>Worked</a:t>
                      </a:r>
                      <a:r>
                        <a:rPr lang="en-GB" sz="2000" baseline="0" dirty="0" smtClean="0">
                          <a:solidFill>
                            <a:schemeClr val="tx1"/>
                          </a:solidFill>
                        </a:rPr>
                        <a:t> on the general concept of Superpixels and provided comparisons current approaches</a:t>
                      </a:r>
                      <a:endParaRPr lang="en-GB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1696316"/>
                  </a:ext>
                </a:extLst>
              </a:tr>
              <a:tr h="960120">
                <a:tc>
                  <a:txBody>
                    <a:bodyPr/>
                    <a:lstStyle/>
                    <a:p>
                      <a:r>
                        <a:rPr lang="en-GB" sz="2000" dirty="0" smtClean="0">
                          <a:solidFill>
                            <a:schemeClr val="tx1"/>
                          </a:solidFill>
                        </a:rPr>
                        <a:t>Philipp</a:t>
                      </a:r>
                      <a:endParaRPr lang="en-GB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0" dirty="0" smtClean="0">
                          <a:solidFill>
                            <a:schemeClr val="tx1"/>
                          </a:solidFill>
                        </a:rPr>
                        <a:t>Worked</a:t>
                      </a:r>
                      <a:r>
                        <a:rPr lang="en-GB" sz="2000" baseline="0" dirty="0" smtClean="0">
                          <a:solidFill>
                            <a:schemeClr val="tx1"/>
                          </a:solidFill>
                        </a:rPr>
                        <a:t> on the state-of-the-art approaches with focus on ETPS; Implementation of EPTS and SLIC for segmentation (image &amp; stream)</a:t>
                      </a:r>
                      <a:endParaRPr lang="en-GB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42466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99903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9834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12022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21159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02007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Overview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Ganiyu Ibraheem (9)  Philipp Seybold (14)</a:t>
            </a:r>
            <a:endParaRPr lang="en-GB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COMP6206 Advanced Computer Vision</a:t>
            </a:r>
            <a:endParaRPr lang="en-GB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2</a:t>
            </a:fld>
            <a:endParaRPr lang="en-GB"/>
          </a:p>
        </p:txBody>
      </p:sp>
      <p:sp>
        <p:nvSpPr>
          <p:cNvPr id="7" name="Inhaltsplatzhalter 6"/>
          <p:cNvSpPr txBox="1">
            <a:spLocks/>
          </p:cNvSpPr>
          <p:nvPr/>
        </p:nvSpPr>
        <p:spPr>
          <a:xfrm>
            <a:off x="628650" y="1690689"/>
            <a:ext cx="7886700" cy="448627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smtClean="0"/>
              <a:t>Introduction</a:t>
            </a:r>
          </a:p>
          <a:p>
            <a:r>
              <a:rPr lang="en-GB" dirty="0" smtClean="0"/>
              <a:t>Definition &amp; Properties</a:t>
            </a:r>
          </a:p>
          <a:p>
            <a:r>
              <a:rPr lang="en-GB" dirty="0" smtClean="0"/>
              <a:t>Applications</a:t>
            </a:r>
          </a:p>
          <a:p>
            <a:r>
              <a:rPr lang="en-GB" dirty="0" smtClean="0"/>
              <a:t>Approaches</a:t>
            </a:r>
          </a:p>
          <a:p>
            <a:r>
              <a:rPr lang="en-GB" dirty="0" smtClean="0"/>
              <a:t>State-Of-The-Art</a:t>
            </a:r>
            <a:endParaRPr lang="en-GB" dirty="0"/>
          </a:p>
          <a:p>
            <a:r>
              <a:rPr lang="en-GB" dirty="0" smtClean="0"/>
              <a:t>Demonstration</a:t>
            </a:r>
          </a:p>
          <a:p>
            <a:r>
              <a:rPr lang="en-GB" dirty="0" smtClean="0"/>
              <a:t>Discussion</a:t>
            </a: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2129" y="1027907"/>
            <a:ext cx="3413221" cy="5063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621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Discussion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 smtClean="0"/>
              <a:t>Any Questions?</a:t>
            </a:r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Ganiyu Ibraheem (9)  Philipp Seybold (14)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COMP6206 Advanced Computer Vision</a:t>
            </a:r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20</a:t>
            </a:fld>
            <a:endParaRPr lang="en-GB"/>
          </a:p>
        </p:txBody>
      </p:sp>
      <p:pic>
        <p:nvPicPr>
          <p:cNvPr id="1028" name="Picture 4" descr="https://justshootitpodcast.files.wordpress.com/2016/01/questions.jpg?w=428&amp;h=281&amp;crop=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" y="2663031"/>
            <a:ext cx="4076700" cy="2676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2213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Introduction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dirty="0" smtClean="0"/>
              <a:t>Firstly </a:t>
            </a:r>
            <a:r>
              <a:rPr lang="en-GB" dirty="0"/>
              <a:t>introduced by </a:t>
            </a:r>
            <a:r>
              <a:rPr lang="en-GB" dirty="0" err="1"/>
              <a:t>Xiaofeng</a:t>
            </a:r>
            <a:r>
              <a:rPr lang="en-GB" dirty="0"/>
              <a:t> Ren and </a:t>
            </a:r>
            <a:r>
              <a:rPr lang="en-GB" dirty="0" err="1"/>
              <a:t>Jitendra</a:t>
            </a:r>
            <a:r>
              <a:rPr lang="en-GB" dirty="0"/>
              <a:t> </a:t>
            </a:r>
            <a:r>
              <a:rPr lang="en-GB" dirty="0" smtClean="0"/>
              <a:t>Malik in: “Learning </a:t>
            </a:r>
            <a:r>
              <a:rPr lang="en-GB" dirty="0"/>
              <a:t>a Classification Model for </a:t>
            </a:r>
            <a:r>
              <a:rPr lang="en-GB" dirty="0" smtClean="0"/>
              <a:t>Segmentation”</a:t>
            </a:r>
            <a:r>
              <a:rPr lang="en-GB" dirty="0"/>
              <a:t>	</a:t>
            </a:r>
          </a:p>
          <a:p>
            <a:pPr lvl="0"/>
            <a:r>
              <a:rPr lang="en-GB" dirty="0" smtClean="0"/>
              <a:t>First Superpixel algorithms </a:t>
            </a:r>
            <a:r>
              <a:rPr lang="en-GB" dirty="0"/>
              <a:t>around 2009 </a:t>
            </a:r>
            <a:endParaRPr lang="en-GB" dirty="0" smtClean="0"/>
          </a:p>
          <a:p>
            <a:pPr lvl="0"/>
            <a:r>
              <a:rPr lang="en-GB" dirty="0" smtClean="0"/>
              <a:t>Fast expansion until now into nearly all Computer Vison domains</a:t>
            </a:r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Ganiyu Ibraheem (9)  Philipp Seybold (14)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COMP6206 Advanced Computer Vision</a:t>
            </a:r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5804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Definition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G</a:t>
            </a:r>
            <a:r>
              <a:rPr lang="en-GB" dirty="0" smtClean="0"/>
              <a:t>roup </a:t>
            </a:r>
            <a:r>
              <a:rPr lang="en-GB" dirty="0"/>
              <a:t>perceptually similar pixels (e.g. colour) to create visually meaningful </a:t>
            </a:r>
            <a:r>
              <a:rPr lang="en-GB" dirty="0" smtClean="0"/>
              <a:t>entities</a:t>
            </a:r>
          </a:p>
          <a:p>
            <a:r>
              <a:rPr lang="en-GB" dirty="0" smtClean="0"/>
              <a:t>Heavily </a:t>
            </a:r>
            <a:r>
              <a:rPr lang="en-GB" dirty="0"/>
              <a:t>reducing the number of primitives for subsequent processing steps</a:t>
            </a:r>
          </a:p>
          <a:p>
            <a:r>
              <a:rPr lang="en-GB" dirty="0"/>
              <a:t>Often equally treated as oversegmentaion algorithms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Ganiyu Ibraheem (9)  Philipp Seybold (14)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COMP6206 Advanced Computer Vision</a:t>
            </a:r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9701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Definition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28650" y="1194817"/>
            <a:ext cx="7886700" cy="4982146"/>
          </a:xfrm>
        </p:spPr>
        <p:txBody>
          <a:bodyPr/>
          <a:lstStyle/>
          <a:p>
            <a:pPr marL="0" indent="0">
              <a:buNone/>
            </a:pPr>
            <a:r>
              <a:rPr lang="en-GB" dirty="0" smtClean="0"/>
              <a:t>Example (SLIC)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Ganiyu Ibraheem (9)  Philipp Seybold (14)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COMP6206 Advanced Computer Vision</a:t>
            </a:r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5</a:t>
            </a:fld>
            <a:endParaRPr lang="en-GB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504" y="1885616"/>
            <a:ext cx="8698992" cy="4291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086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Properties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dirty="0" smtClean="0"/>
              <a:t>Partition</a:t>
            </a:r>
          </a:p>
          <a:p>
            <a:pPr lvl="0"/>
            <a:r>
              <a:rPr lang="en-GB" dirty="0" smtClean="0"/>
              <a:t>Connectivity</a:t>
            </a:r>
          </a:p>
          <a:p>
            <a:pPr lvl="0"/>
            <a:r>
              <a:rPr lang="en-GB" dirty="0" smtClean="0"/>
              <a:t>Boundary adherence</a:t>
            </a:r>
            <a:endParaRPr lang="en-GB" dirty="0"/>
          </a:p>
          <a:p>
            <a:pPr lvl="0"/>
            <a:r>
              <a:rPr lang="en-GB" dirty="0"/>
              <a:t>Compactness, Regularity and </a:t>
            </a:r>
            <a:r>
              <a:rPr lang="en-GB" dirty="0" smtClean="0"/>
              <a:t>Smoothness</a:t>
            </a:r>
            <a:endParaRPr lang="en-GB" dirty="0"/>
          </a:p>
          <a:p>
            <a:pPr lvl="0"/>
            <a:r>
              <a:rPr lang="en-GB" dirty="0"/>
              <a:t>Efficiency</a:t>
            </a:r>
          </a:p>
          <a:p>
            <a:pPr lvl="0"/>
            <a:r>
              <a:rPr lang="en-GB" dirty="0"/>
              <a:t>Controllable number of </a:t>
            </a:r>
            <a:r>
              <a:rPr lang="en-GB" dirty="0" smtClean="0"/>
              <a:t>Superpixels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Ganiyu Ibraheem (9)  Philipp Seybold (14)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COMP6206 Advanced Computer Vision</a:t>
            </a:r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0669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Applications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lvl="0"/>
            <a:r>
              <a:rPr lang="en-GB" dirty="0"/>
              <a:t>Tracking</a:t>
            </a:r>
          </a:p>
          <a:p>
            <a:pPr lvl="0"/>
            <a:r>
              <a:rPr lang="en-GB" dirty="0"/>
              <a:t>Stereo and occlusion</a:t>
            </a:r>
          </a:p>
          <a:p>
            <a:pPr lvl="0"/>
            <a:r>
              <a:rPr lang="en-GB" dirty="0" smtClean="0"/>
              <a:t>3D-Reconstruction</a:t>
            </a:r>
            <a:endParaRPr lang="en-GB" dirty="0"/>
          </a:p>
          <a:p>
            <a:pPr lvl="0"/>
            <a:r>
              <a:rPr lang="en-GB" dirty="0"/>
              <a:t>Object detection</a:t>
            </a:r>
          </a:p>
          <a:p>
            <a:pPr lvl="0"/>
            <a:r>
              <a:rPr lang="en-GB" dirty="0" smtClean="0"/>
              <a:t>Depth recovery &amp; estimation</a:t>
            </a:r>
            <a:endParaRPr lang="en-GB" dirty="0"/>
          </a:p>
          <a:p>
            <a:pPr lvl="0"/>
            <a:r>
              <a:rPr lang="en-GB" dirty="0" smtClean="0"/>
              <a:t>Semantic </a:t>
            </a:r>
            <a:r>
              <a:rPr lang="en-GB" dirty="0"/>
              <a:t>segmentation</a:t>
            </a:r>
          </a:p>
          <a:p>
            <a:pPr lvl="0"/>
            <a:r>
              <a:rPr lang="en-GB" dirty="0" smtClean="0"/>
              <a:t>Optical &amp; scene flow</a:t>
            </a:r>
            <a:endParaRPr lang="en-GB" dirty="0"/>
          </a:p>
          <a:p>
            <a:pPr lvl="0"/>
            <a:r>
              <a:rPr lang="en-GB" dirty="0" smtClean="0"/>
              <a:t>…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Ganiyu Ibraheem (9)  Philipp Seybold (14)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COMP6206 Advanced Computer Vision</a:t>
            </a:r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35972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Approaches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lvl="0"/>
            <a:r>
              <a:rPr lang="en-GB" dirty="0" smtClean="0"/>
              <a:t>Watershed-based</a:t>
            </a:r>
          </a:p>
          <a:p>
            <a:pPr lvl="0"/>
            <a:r>
              <a:rPr lang="en-GB" dirty="0" smtClean="0"/>
              <a:t>Density-based (EAMS)</a:t>
            </a:r>
            <a:endParaRPr lang="en-GB" dirty="0"/>
          </a:p>
          <a:p>
            <a:pPr lvl="0"/>
            <a:r>
              <a:rPr lang="en-GB" dirty="0" smtClean="0"/>
              <a:t>Graph-based (ERS)</a:t>
            </a:r>
          </a:p>
          <a:p>
            <a:pPr lvl="0"/>
            <a:r>
              <a:rPr lang="en-GB" dirty="0" smtClean="0"/>
              <a:t>Contour-Evolution (ERGC)</a:t>
            </a:r>
            <a:endParaRPr lang="en-GB" dirty="0"/>
          </a:p>
          <a:p>
            <a:pPr lvl="0"/>
            <a:r>
              <a:rPr lang="en-GB" dirty="0" smtClean="0"/>
              <a:t>Path-based</a:t>
            </a:r>
            <a:endParaRPr lang="en-GB" dirty="0"/>
          </a:p>
          <a:p>
            <a:pPr lvl="0"/>
            <a:r>
              <a:rPr lang="en-GB" dirty="0" smtClean="0"/>
              <a:t>Clustering-based (SLIC)</a:t>
            </a:r>
          </a:p>
          <a:p>
            <a:pPr lvl="0"/>
            <a:r>
              <a:rPr lang="en-GB" dirty="0" smtClean="0"/>
              <a:t>Energy Optimisation (SEEDS, ETPS, CRS)</a:t>
            </a:r>
          </a:p>
          <a:p>
            <a:pPr lvl="0"/>
            <a:r>
              <a:rPr lang="en-GB" dirty="0" smtClean="0"/>
              <a:t>Wavelet-based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Ganiyu Ibraheem (9)  Philipp Seybold (14)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smtClean="0"/>
              <a:t>COMP6206 Advanced Computer Vision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81668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3C8C0-5B86-204F-8E4A-5C942B7A2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on different datasets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9B7621-2F28-2847-9B3D-BFFAC0DE71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These algorithms were further evaluated on 3 datasets; 2 outdoor and </a:t>
            </a:r>
            <a:r>
              <a:rPr lang="en-US"/>
              <a:t>2 indoor for comparison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C41791-20FE-FB4C-91B1-0484097194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Ganiyu Ibraheem (9)  Philipp Seybold (14)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D2D7BC-5624-F442-8A39-1E124A3AAB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COMP6206 Advanced Computer Vision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433029-AFA4-9547-8354-63EABD8F2F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52300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1490</TotalTime>
  <Words>1695</Words>
  <Application>Microsoft Office PowerPoint</Application>
  <PresentationFormat>Bildschirmpräsentation (4:3)</PresentationFormat>
  <Paragraphs>270</Paragraphs>
  <Slides>20</Slides>
  <Notes>18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20</vt:i4>
      </vt:variant>
    </vt:vector>
  </HeadingPairs>
  <TitlesOfParts>
    <vt:vector size="26" baseType="lpstr">
      <vt:lpstr>Arial</vt:lpstr>
      <vt:lpstr>Calibri</vt:lpstr>
      <vt:lpstr>Calibri Light</vt:lpstr>
      <vt:lpstr>Cambria Math</vt:lpstr>
      <vt:lpstr>Wingdings</vt:lpstr>
      <vt:lpstr>Office</vt:lpstr>
      <vt:lpstr>Superpixels</vt:lpstr>
      <vt:lpstr>Overview</vt:lpstr>
      <vt:lpstr>Introduction</vt:lpstr>
      <vt:lpstr>Definition</vt:lpstr>
      <vt:lpstr>Definition</vt:lpstr>
      <vt:lpstr>Properties</vt:lpstr>
      <vt:lpstr>Applications</vt:lpstr>
      <vt:lpstr>Approaches</vt:lpstr>
      <vt:lpstr>Evaluation on different datasets</vt:lpstr>
      <vt:lpstr>State-Of-The-Art</vt:lpstr>
      <vt:lpstr>Extended Topology Preserving Segmentation (ETPS)</vt:lpstr>
      <vt:lpstr>Extended Topology Preserving Segmentation (ETPS)</vt:lpstr>
      <vt:lpstr>Extended Topology Preserving Segmentation (ETPS)</vt:lpstr>
      <vt:lpstr>Extended Topology Preserving Segmentation (ETPS)</vt:lpstr>
      <vt:lpstr>Extended Topology Preserving Segmentation (ETPS)</vt:lpstr>
      <vt:lpstr>Demonstration</vt:lpstr>
      <vt:lpstr>Result</vt:lpstr>
      <vt:lpstr>Sources</vt:lpstr>
      <vt:lpstr>Work distribution</vt:lpstr>
      <vt:lpstr>Discussion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Philipp</dc:creator>
  <cp:lastModifiedBy>Philipp</cp:lastModifiedBy>
  <cp:revision>185</cp:revision>
  <dcterms:created xsi:type="dcterms:W3CDTF">2018-02-01T16:42:40Z</dcterms:created>
  <dcterms:modified xsi:type="dcterms:W3CDTF">2018-02-22T12:39:40Z</dcterms:modified>
</cp:coreProperties>
</file>